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9" r:id="rId1"/>
  </p:sldMasterIdLst>
  <p:notesMasterIdLst>
    <p:notesMasterId r:id="rId13"/>
  </p:notesMasterIdLst>
  <p:sldIdLst>
    <p:sldId id="256" r:id="rId2"/>
    <p:sldId id="268" r:id="rId3"/>
    <p:sldId id="262" r:id="rId4"/>
    <p:sldId id="263" r:id="rId5"/>
    <p:sldId id="264" r:id="rId6"/>
    <p:sldId id="267" r:id="rId7"/>
    <p:sldId id="258" r:id="rId8"/>
    <p:sldId id="259" r:id="rId9"/>
    <p:sldId id="266" r:id="rId10"/>
    <p:sldId id="260" r:id="rId11"/>
    <p:sldId id="261" r:id="rId12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104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4D7F17-A147-4F34-A1F2-B3B8125681A1}" type="datetimeFigureOut"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AE262-92B9-4B23-B0DB-1DB3C6E3658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69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confirmed and fully paid campouts. Additional trips still in planning are noted in the footer.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D388A-6868-95E3-8ED7-80AAE616B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B72867-5F39-2C6E-DCA5-E943652D0B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19634-3563-9439-149A-CF841E4FF0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023B5-83C0-49A0-E93E-F8EF3C4A37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600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3BB32-1479-B78E-6DC5-75EAD649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AD2AFA-37DD-84EE-9DA7-0C65328CE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406A84-9CC5-B672-5CFD-273DE51457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BD433-C2E5-CCD3-CDB7-48A9774091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4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B3B97-3BF8-1755-7A43-791B705E9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DC894-2E75-44CD-EB07-A1FE3C8D7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76A18D-F175-AEAC-7246-DEA918583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6758B-3991-93AA-75ED-CECE73AE5E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93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Timeline from Tom's campout flow memo. Sign-up opens Monday 3 weeks out; roster freezes when fees are due Monday of the prior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asks: carpool drivers (every trip) and BSA registered adults (backup chaperones). YPT is free at my.scouting.org.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46F13-00C1-27B6-FB3F-2BFDD964F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0AFD6-8E15-51D3-AD7D-66AA068BF6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D49B46-C80A-DA22-ED04-A7D9ECCAAD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6E9C7-6C54-2386-976C-54309AD53A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057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81170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003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12443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6617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51147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8/24/2026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97023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1">
              <a:rPr lang="en-US" smtClean="0"/>
              <a:t>8/24/2026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23334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1">
              <a:rPr lang="en-US" smtClean="0"/>
              <a:t>8/24/2026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64274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1">
              <a:rPr lang="en-US" smtClean="0"/>
              <a:t>8/24/2026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68899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815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9083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0674163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6060436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0128419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8479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16862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91746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8/24/2026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10930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1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24591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8/24/2026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5145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58230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066569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148625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94892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smtClean="0"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531043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1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918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955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5287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smtClean="0"/>
              <a:pPr/>
              <a:t>8/24/2026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38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74319"/>
            <a:ext cx="10972800" cy="8617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Welcome Troop 290 2026-27 year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C000"/>
                </a:solidFill>
              </a:rPr>
              <a:t>The “Buzzards”</a:t>
            </a:r>
          </a:p>
        </p:txBody>
      </p:sp>
      <p:sp>
        <p:nvSpPr>
          <p:cNvPr id="3" name="Text 1"/>
          <p:cNvSpPr/>
          <p:nvPr/>
        </p:nvSpPr>
        <p:spPr>
          <a:xfrm>
            <a:off x="731520" y="1274618"/>
            <a:ext cx="10058400" cy="44611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Introductions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Thank you to all families and volunteers</a:t>
            </a:r>
          </a:p>
          <a:p>
            <a:pPr fontAlgn="base"/>
            <a:r>
              <a:rPr lang="en-US" sz="2000" dirty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bg1"/>
                </a:solidFill>
              </a:rPr>
              <a:t>Scoutmasters: Tom Lattie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	Engagement: Jacey Lin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	Advancements: Naomi Easson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	Finance: Deepak Tripathi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	Membership: Tami Sell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	Outdoor Activities: Lei Zhang and Andrew Qu</a:t>
            </a: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	Merit Badge Counselors: Neha </a:t>
            </a:r>
            <a:r>
              <a:rPr lang="en-US" dirty="0" err="1">
                <a:solidFill>
                  <a:schemeClr val="bg1"/>
                </a:solidFill>
              </a:rPr>
              <a:t>Kasbekar</a:t>
            </a:r>
            <a:endParaRPr lang="en-US" dirty="0">
              <a:solidFill>
                <a:schemeClr val="bg1"/>
              </a:solidFill>
            </a:endParaRPr>
          </a:p>
          <a:p>
            <a:pPr fontAlgn="base"/>
            <a:r>
              <a:rPr lang="en-US" dirty="0">
                <a:solidFill>
                  <a:schemeClr val="bg1"/>
                </a:solidFill>
              </a:rPr>
              <a:t>	Governance/Committee: Jeff Raegen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Building a stronger, sustainable Scout-led troop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“Many hands make light work”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50976"/>
          </a:xfrm>
          <a:prstGeom prst="rect">
            <a:avLst/>
          </a:prstGeom>
          <a:solidFill>
            <a:srgbClr val="1B3A2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" name="Shape 1"/>
          <p:cNvSpPr/>
          <p:nvPr/>
        </p:nvSpPr>
        <p:spPr>
          <a:xfrm>
            <a:off x="0" y="950976"/>
            <a:ext cx="12192000" cy="73152"/>
          </a:xfrm>
          <a:prstGeom prst="rect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426720" y="0"/>
            <a:ext cx="1133856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✅  Confirmed Campouts — Fall 2026 &amp; Spring 2027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26720" y="1219200"/>
            <a:ext cx="3657600" cy="2097024"/>
          </a:xfrm>
          <a:prstGeom prst="roundRect">
            <a:avLst>
              <a:gd name="adj" fmla="val 4070"/>
            </a:avLst>
          </a:prstGeom>
          <a:solidFill>
            <a:srgbClr val="F5F5F5"/>
          </a:solidFill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Shape 4"/>
          <p:cNvSpPr/>
          <p:nvPr/>
        </p:nvSpPr>
        <p:spPr>
          <a:xfrm>
            <a:off x="426720" y="1219200"/>
            <a:ext cx="3657600" cy="487680"/>
          </a:xfrm>
          <a:prstGeom prst="roundRect">
            <a:avLst>
              <a:gd name="adj" fmla="val 17500"/>
            </a:avLst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7" name="Shape 5"/>
          <p:cNvSpPr/>
          <p:nvPr/>
        </p:nvSpPr>
        <p:spPr>
          <a:xfrm>
            <a:off x="426720" y="1487424"/>
            <a:ext cx="3657600" cy="219456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573024" y="1292352"/>
            <a:ext cx="3364992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 2026</a:t>
            </a:r>
            <a:endParaRPr lang="en-US" sz="1333" dirty="0"/>
          </a:p>
        </p:txBody>
      </p:sp>
      <p:sp>
        <p:nvSpPr>
          <p:cNvPr id="9" name="Text 7"/>
          <p:cNvSpPr/>
          <p:nvPr/>
        </p:nvSpPr>
        <p:spPr>
          <a:xfrm>
            <a:off x="573024" y="1780032"/>
            <a:ext cx="3364992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Reinhardt Redwood</a:t>
            </a:r>
            <a:endParaRPr lang="en-US" sz="1667" dirty="0"/>
          </a:p>
        </p:txBody>
      </p:sp>
      <p:sp>
        <p:nvSpPr>
          <p:cNvPr id="10" name="Text 8"/>
          <p:cNvSpPr/>
          <p:nvPr/>
        </p:nvSpPr>
        <p:spPr>
          <a:xfrm>
            <a:off x="573024" y="2353056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 29–30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060192" y="2389632"/>
            <a:ext cx="877824" cy="304800"/>
          </a:xfrm>
          <a:prstGeom prst="roundRect">
            <a:avLst>
              <a:gd name="adj" fmla="val 16000"/>
            </a:avLst>
          </a:prstGeom>
          <a:solidFill>
            <a:srgbClr val="2E7D32">
              <a:alpha val="17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3060192" y="2389632"/>
            <a:ext cx="8778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night</a:t>
            </a:r>
            <a:endParaRPr lang="en-US" sz="1133" dirty="0"/>
          </a:p>
        </p:txBody>
      </p:sp>
      <p:sp>
        <p:nvSpPr>
          <p:cNvPr id="13" name="Text 11"/>
          <p:cNvSpPr/>
          <p:nvPr/>
        </p:nvSpPr>
        <p:spPr>
          <a:xfrm>
            <a:off x="573024" y="2767584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67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Oakland · EBRPD</a:t>
            </a:r>
            <a:endParaRPr lang="en-US" sz="1267" dirty="0"/>
          </a:p>
        </p:txBody>
      </p:sp>
      <p:sp>
        <p:nvSpPr>
          <p:cNvPr id="14" name="Shape 12"/>
          <p:cNvSpPr/>
          <p:nvPr/>
        </p:nvSpPr>
        <p:spPr>
          <a:xfrm>
            <a:off x="4291584" y="1219200"/>
            <a:ext cx="3657600" cy="2097024"/>
          </a:xfrm>
          <a:prstGeom prst="roundRect">
            <a:avLst>
              <a:gd name="adj" fmla="val 4070"/>
            </a:avLst>
          </a:prstGeom>
          <a:solidFill>
            <a:srgbClr val="F5F5F5"/>
          </a:solidFill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Shape 13"/>
          <p:cNvSpPr/>
          <p:nvPr/>
        </p:nvSpPr>
        <p:spPr>
          <a:xfrm>
            <a:off x="4291584" y="1219200"/>
            <a:ext cx="3657600" cy="487680"/>
          </a:xfrm>
          <a:prstGeom prst="roundRect">
            <a:avLst>
              <a:gd name="adj" fmla="val 17500"/>
            </a:avLst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6" name="Shape 14"/>
          <p:cNvSpPr/>
          <p:nvPr/>
        </p:nvSpPr>
        <p:spPr>
          <a:xfrm>
            <a:off x="4291584" y="1487424"/>
            <a:ext cx="3657600" cy="219456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15"/>
          <p:cNvSpPr/>
          <p:nvPr/>
        </p:nvSpPr>
        <p:spPr>
          <a:xfrm>
            <a:off x="4437888" y="1292352"/>
            <a:ext cx="3364992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2026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4437888" y="1780032"/>
            <a:ext cx="3364992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Coyote Hills  (Biking MB)</a:t>
            </a:r>
            <a:endParaRPr lang="en-US" sz="1667" dirty="0"/>
          </a:p>
        </p:txBody>
      </p:sp>
      <p:sp>
        <p:nvSpPr>
          <p:cNvPr id="19" name="Text 17"/>
          <p:cNvSpPr/>
          <p:nvPr/>
        </p:nvSpPr>
        <p:spPr>
          <a:xfrm>
            <a:off x="4437888" y="2353056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 12–13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925056" y="2389632"/>
            <a:ext cx="877824" cy="304800"/>
          </a:xfrm>
          <a:prstGeom prst="roundRect">
            <a:avLst>
              <a:gd name="adj" fmla="val 16000"/>
            </a:avLst>
          </a:prstGeom>
          <a:solidFill>
            <a:srgbClr val="2E7D32">
              <a:alpha val="17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6925056" y="2389632"/>
            <a:ext cx="8778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night</a:t>
            </a:r>
            <a:endParaRPr lang="en-US" sz="1133" dirty="0"/>
          </a:p>
        </p:txBody>
      </p:sp>
      <p:sp>
        <p:nvSpPr>
          <p:cNvPr id="22" name="Text 20"/>
          <p:cNvSpPr/>
          <p:nvPr/>
        </p:nvSpPr>
        <p:spPr>
          <a:xfrm>
            <a:off x="4437888" y="2767584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67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Fremont · EBRPD</a:t>
            </a:r>
            <a:endParaRPr lang="en-US" sz="1267" dirty="0"/>
          </a:p>
        </p:txBody>
      </p:sp>
      <p:sp>
        <p:nvSpPr>
          <p:cNvPr id="23" name="Shape 21"/>
          <p:cNvSpPr/>
          <p:nvPr/>
        </p:nvSpPr>
        <p:spPr>
          <a:xfrm>
            <a:off x="8156448" y="1219200"/>
            <a:ext cx="3657600" cy="2097024"/>
          </a:xfrm>
          <a:prstGeom prst="roundRect">
            <a:avLst>
              <a:gd name="adj" fmla="val 4070"/>
            </a:avLst>
          </a:prstGeom>
          <a:solidFill>
            <a:srgbClr val="F5F5F5"/>
          </a:solidFill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Shape 22"/>
          <p:cNvSpPr/>
          <p:nvPr/>
        </p:nvSpPr>
        <p:spPr>
          <a:xfrm>
            <a:off x="8156448" y="1219200"/>
            <a:ext cx="3657600" cy="487680"/>
          </a:xfrm>
          <a:prstGeom prst="roundRect">
            <a:avLst>
              <a:gd name="adj" fmla="val 17500"/>
            </a:avLst>
          </a:prstGeom>
          <a:solidFill>
            <a:srgbClr val="1B5E2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5" name="Shape 23"/>
          <p:cNvSpPr/>
          <p:nvPr/>
        </p:nvSpPr>
        <p:spPr>
          <a:xfrm>
            <a:off x="8156448" y="1487424"/>
            <a:ext cx="3657600" cy="219456"/>
          </a:xfrm>
          <a:prstGeom prst="rect">
            <a:avLst/>
          </a:prstGeom>
          <a:solidFill>
            <a:srgbClr val="1B5E2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6" name="Text 24"/>
          <p:cNvSpPr/>
          <p:nvPr/>
        </p:nvSpPr>
        <p:spPr>
          <a:xfrm>
            <a:off x="8302752" y="1292352"/>
            <a:ext cx="3364992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2026</a:t>
            </a:r>
            <a:endParaRPr lang="en-US" sz="1333" dirty="0"/>
          </a:p>
        </p:txBody>
      </p:sp>
      <p:sp>
        <p:nvSpPr>
          <p:cNvPr id="27" name="Text 25"/>
          <p:cNvSpPr/>
          <p:nvPr/>
        </p:nvSpPr>
        <p:spPr>
          <a:xfrm>
            <a:off x="8302752" y="1780032"/>
            <a:ext cx="3364992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Coyote Lake</a:t>
            </a:r>
            <a:endParaRPr lang="en-US" sz="1667" dirty="0"/>
          </a:p>
        </p:txBody>
      </p:sp>
      <p:sp>
        <p:nvSpPr>
          <p:cNvPr id="28" name="Text 26"/>
          <p:cNvSpPr/>
          <p:nvPr/>
        </p:nvSpPr>
        <p:spPr>
          <a:xfrm>
            <a:off x="8302752" y="2353056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9–11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10789920" y="2389632"/>
            <a:ext cx="877824" cy="304800"/>
          </a:xfrm>
          <a:prstGeom prst="roundRect">
            <a:avLst>
              <a:gd name="adj" fmla="val 16000"/>
            </a:avLst>
          </a:prstGeom>
          <a:solidFill>
            <a:srgbClr val="1B5E20">
              <a:alpha val="17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0" name="Text 28"/>
          <p:cNvSpPr/>
          <p:nvPr/>
        </p:nvSpPr>
        <p:spPr>
          <a:xfrm>
            <a:off x="10789920" y="2389632"/>
            <a:ext cx="8778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nights</a:t>
            </a:r>
            <a:endParaRPr lang="en-US" sz="1133" dirty="0"/>
          </a:p>
        </p:txBody>
      </p:sp>
      <p:sp>
        <p:nvSpPr>
          <p:cNvPr id="31" name="Text 29"/>
          <p:cNvSpPr/>
          <p:nvPr/>
        </p:nvSpPr>
        <p:spPr>
          <a:xfrm>
            <a:off x="8302752" y="2767584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67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Morgan Hill · SCC</a:t>
            </a:r>
            <a:endParaRPr lang="en-US" sz="1267" dirty="0"/>
          </a:p>
        </p:txBody>
      </p:sp>
      <p:sp>
        <p:nvSpPr>
          <p:cNvPr id="32" name="Shape 30"/>
          <p:cNvSpPr/>
          <p:nvPr/>
        </p:nvSpPr>
        <p:spPr>
          <a:xfrm>
            <a:off x="426720" y="3535680"/>
            <a:ext cx="3657600" cy="2097024"/>
          </a:xfrm>
          <a:prstGeom prst="roundRect">
            <a:avLst>
              <a:gd name="adj" fmla="val 4070"/>
            </a:avLst>
          </a:prstGeom>
          <a:solidFill>
            <a:srgbClr val="F5F5F5"/>
          </a:solidFill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3" name="Shape 31"/>
          <p:cNvSpPr/>
          <p:nvPr/>
        </p:nvSpPr>
        <p:spPr>
          <a:xfrm>
            <a:off x="426720" y="3535680"/>
            <a:ext cx="3657600" cy="487680"/>
          </a:xfrm>
          <a:prstGeom prst="roundRect">
            <a:avLst>
              <a:gd name="adj" fmla="val 17500"/>
            </a:avLst>
          </a:prstGeom>
          <a:solidFill>
            <a:srgbClr val="1B5E2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4" name="Shape 32"/>
          <p:cNvSpPr/>
          <p:nvPr/>
        </p:nvSpPr>
        <p:spPr>
          <a:xfrm>
            <a:off x="426720" y="3803904"/>
            <a:ext cx="3657600" cy="219456"/>
          </a:xfrm>
          <a:prstGeom prst="rect">
            <a:avLst/>
          </a:prstGeom>
          <a:solidFill>
            <a:srgbClr val="1B5E2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5" name="Text 33"/>
          <p:cNvSpPr/>
          <p:nvPr/>
        </p:nvSpPr>
        <p:spPr>
          <a:xfrm>
            <a:off x="573024" y="3608832"/>
            <a:ext cx="3364992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2026</a:t>
            </a:r>
            <a:endParaRPr lang="en-US" sz="1333" dirty="0"/>
          </a:p>
        </p:txBody>
      </p:sp>
      <p:sp>
        <p:nvSpPr>
          <p:cNvPr id="36" name="Text 34"/>
          <p:cNvSpPr/>
          <p:nvPr/>
        </p:nvSpPr>
        <p:spPr>
          <a:xfrm>
            <a:off x="573024" y="4096512"/>
            <a:ext cx="3364992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Manresa State Beach</a:t>
            </a:r>
            <a:endParaRPr lang="en-US" sz="1667" dirty="0"/>
          </a:p>
        </p:txBody>
      </p:sp>
      <p:sp>
        <p:nvSpPr>
          <p:cNvPr id="37" name="Text 35"/>
          <p:cNvSpPr/>
          <p:nvPr/>
        </p:nvSpPr>
        <p:spPr>
          <a:xfrm>
            <a:off x="573024" y="4669536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 23–25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3060192" y="4706112"/>
            <a:ext cx="877824" cy="304800"/>
          </a:xfrm>
          <a:prstGeom prst="roundRect">
            <a:avLst>
              <a:gd name="adj" fmla="val 16000"/>
            </a:avLst>
          </a:prstGeom>
          <a:solidFill>
            <a:srgbClr val="1B5E20">
              <a:alpha val="17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9" name="Text 37"/>
          <p:cNvSpPr/>
          <p:nvPr/>
        </p:nvSpPr>
        <p:spPr>
          <a:xfrm>
            <a:off x="3060192" y="4706112"/>
            <a:ext cx="8778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dirty="0">
                <a:solidFill>
                  <a:srgbClr val="1B5E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nights</a:t>
            </a:r>
            <a:endParaRPr lang="en-US" sz="1133" dirty="0"/>
          </a:p>
        </p:txBody>
      </p:sp>
      <p:sp>
        <p:nvSpPr>
          <p:cNvPr id="40" name="Text 38"/>
          <p:cNvSpPr/>
          <p:nvPr/>
        </p:nvSpPr>
        <p:spPr>
          <a:xfrm>
            <a:off x="573024" y="5084064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67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Santa Cruz · State Park</a:t>
            </a:r>
            <a:endParaRPr lang="en-US" sz="1267" dirty="0"/>
          </a:p>
        </p:txBody>
      </p:sp>
      <p:sp>
        <p:nvSpPr>
          <p:cNvPr id="41" name="Shape 39"/>
          <p:cNvSpPr/>
          <p:nvPr/>
        </p:nvSpPr>
        <p:spPr>
          <a:xfrm>
            <a:off x="4291584" y="3535680"/>
            <a:ext cx="3657600" cy="2097024"/>
          </a:xfrm>
          <a:prstGeom prst="roundRect">
            <a:avLst>
              <a:gd name="adj" fmla="val 4070"/>
            </a:avLst>
          </a:prstGeom>
          <a:solidFill>
            <a:srgbClr val="F5F5F5"/>
          </a:solidFill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2" name="Shape 40"/>
          <p:cNvSpPr/>
          <p:nvPr/>
        </p:nvSpPr>
        <p:spPr>
          <a:xfrm>
            <a:off x="4291584" y="3535680"/>
            <a:ext cx="3657600" cy="487680"/>
          </a:xfrm>
          <a:prstGeom prst="roundRect">
            <a:avLst>
              <a:gd name="adj" fmla="val 17500"/>
            </a:avLst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3" name="Shape 41"/>
          <p:cNvSpPr/>
          <p:nvPr/>
        </p:nvSpPr>
        <p:spPr>
          <a:xfrm>
            <a:off x="4291584" y="3803904"/>
            <a:ext cx="3657600" cy="219456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4" name="Text 42"/>
          <p:cNvSpPr/>
          <p:nvPr/>
        </p:nvSpPr>
        <p:spPr>
          <a:xfrm>
            <a:off x="4437888" y="3608832"/>
            <a:ext cx="3364992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2026</a:t>
            </a:r>
            <a:endParaRPr lang="en-US" sz="1333" dirty="0"/>
          </a:p>
        </p:txBody>
      </p:sp>
      <p:sp>
        <p:nvSpPr>
          <p:cNvPr id="45" name="Text 43"/>
          <p:cNvSpPr/>
          <p:nvPr/>
        </p:nvSpPr>
        <p:spPr>
          <a:xfrm>
            <a:off x="4437888" y="4096512"/>
            <a:ext cx="3364992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Haypress Camp (Marin Hike)</a:t>
            </a:r>
            <a:endParaRPr lang="en-US" sz="1667" dirty="0"/>
          </a:p>
        </p:txBody>
      </p:sp>
      <p:sp>
        <p:nvSpPr>
          <p:cNvPr id="46" name="Text 44"/>
          <p:cNvSpPr/>
          <p:nvPr/>
        </p:nvSpPr>
        <p:spPr>
          <a:xfrm>
            <a:off x="4437888" y="4669536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 14–15</a:t>
            </a:r>
            <a:endParaRPr lang="en-US" sz="1400" dirty="0"/>
          </a:p>
        </p:txBody>
      </p:sp>
      <p:sp>
        <p:nvSpPr>
          <p:cNvPr id="47" name="Shape 45"/>
          <p:cNvSpPr/>
          <p:nvPr/>
        </p:nvSpPr>
        <p:spPr>
          <a:xfrm>
            <a:off x="6925056" y="4706112"/>
            <a:ext cx="877824" cy="304800"/>
          </a:xfrm>
          <a:prstGeom prst="roundRect">
            <a:avLst>
              <a:gd name="adj" fmla="val 16000"/>
            </a:avLst>
          </a:prstGeom>
          <a:solidFill>
            <a:srgbClr val="2E7D32">
              <a:alpha val="17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8" name="Text 46"/>
          <p:cNvSpPr/>
          <p:nvPr/>
        </p:nvSpPr>
        <p:spPr>
          <a:xfrm>
            <a:off x="6925056" y="4706112"/>
            <a:ext cx="8778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night</a:t>
            </a:r>
            <a:endParaRPr lang="en-US" sz="1133" dirty="0"/>
          </a:p>
        </p:txBody>
      </p:sp>
      <p:sp>
        <p:nvSpPr>
          <p:cNvPr id="49" name="Text 47"/>
          <p:cNvSpPr/>
          <p:nvPr/>
        </p:nvSpPr>
        <p:spPr>
          <a:xfrm>
            <a:off x="4437888" y="5084064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67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Marin · Golden Gate NRA</a:t>
            </a:r>
            <a:endParaRPr lang="en-US" sz="1267" dirty="0"/>
          </a:p>
        </p:txBody>
      </p:sp>
      <p:sp>
        <p:nvSpPr>
          <p:cNvPr id="50" name="Shape 48"/>
          <p:cNvSpPr/>
          <p:nvPr/>
        </p:nvSpPr>
        <p:spPr>
          <a:xfrm>
            <a:off x="8156448" y="3535680"/>
            <a:ext cx="3657600" cy="2097024"/>
          </a:xfrm>
          <a:prstGeom prst="roundRect">
            <a:avLst>
              <a:gd name="adj" fmla="val 4070"/>
            </a:avLst>
          </a:prstGeom>
          <a:solidFill>
            <a:srgbClr val="F5F5F5"/>
          </a:solidFill>
          <a:ln w="9525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1" name="Shape 49"/>
          <p:cNvSpPr/>
          <p:nvPr/>
        </p:nvSpPr>
        <p:spPr>
          <a:xfrm>
            <a:off x="8156448" y="3535680"/>
            <a:ext cx="3657600" cy="487680"/>
          </a:xfrm>
          <a:prstGeom prst="roundRect">
            <a:avLst>
              <a:gd name="adj" fmla="val 17500"/>
            </a:avLst>
          </a:prstGeom>
          <a:solidFill>
            <a:srgbClr val="01579B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2" name="Shape 50"/>
          <p:cNvSpPr/>
          <p:nvPr/>
        </p:nvSpPr>
        <p:spPr>
          <a:xfrm>
            <a:off x="8156448" y="3803904"/>
            <a:ext cx="3657600" cy="219456"/>
          </a:xfrm>
          <a:prstGeom prst="rect">
            <a:avLst/>
          </a:prstGeom>
          <a:solidFill>
            <a:srgbClr val="01579B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3" name="Text 51"/>
          <p:cNvSpPr/>
          <p:nvPr/>
        </p:nvSpPr>
        <p:spPr>
          <a:xfrm>
            <a:off x="8302752" y="3608832"/>
            <a:ext cx="3364992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2027</a:t>
            </a:r>
            <a:endParaRPr lang="en-US" sz="1333" dirty="0"/>
          </a:p>
        </p:txBody>
      </p:sp>
      <p:sp>
        <p:nvSpPr>
          <p:cNvPr id="54" name="Text 52"/>
          <p:cNvSpPr/>
          <p:nvPr/>
        </p:nvSpPr>
        <p:spPr>
          <a:xfrm>
            <a:off x="8302752" y="4096512"/>
            <a:ext cx="3364992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67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Angel Island</a:t>
            </a:r>
            <a:endParaRPr lang="en-US" sz="1667" dirty="0"/>
          </a:p>
        </p:txBody>
      </p:sp>
      <p:sp>
        <p:nvSpPr>
          <p:cNvPr id="55" name="Text 53"/>
          <p:cNvSpPr/>
          <p:nvPr/>
        </p:nvSpPr>
        <p:spPr>
          <a:xfrm>
            <a:off x="8302752" y="4669536"/>
            <a:ext cx="188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 20–21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10789920" y="4706112"/>
            <a:ext cx="877824" cy="304800"/>
          </a:xfrm>
          <a:prstGeom prst="roundRect">
            <a:avLst>
              <a:gd name="adj" fmla="val 16000"/>
            </a:avLst>
          </a:prstGeom>
          <a:solidFill>
            <a:srgbClr val="01579B">
              <a:alpha val="17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7" name="Text 55"/>
          <p:cNvSpPr/>
          <p:nvPr/>
        </p:nvSpPr>
        <p:spPr>
          <a:xfrm>
            <a:off x="10789920" y="4706112"/>
            <a:ext cx="877824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b="1" dirty="0">
                <a:solidFill>
                  <a:srgbClr val="0157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night</a:t>
            </a:r>
            <a:endParaRPr lang="en-US" sz="1133" dirty="0"/>
          </a:p>
        </p:txBody>
      </p:sp>
      <p:sp>
        <p:nvSpPr>
          <p:cNvPr id="58" name="Text 56"/>
          <p:cNvSpPr/>
          <p:nvPr/>
        </p:nvSpPr>
        <p:spPr>
          <a:xfrm>
            <a:off x="8302752" y="5084064"/>
            <a:ext cx="34381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67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Tiburon Ferry · State Park</a:t>
            </a:r>
            <a:endParaRPr lang="en-US" sz="1267" dirty="0"/>
          </a:p>
        </p:txBody>
      </p:sp>
      <p:sp>
        <p:nvSpPr>
          <p:cNvPr id="59" name="Text 57"/>
          <p:cNvSpPr/>
          <p:nvPr/>
        </p:nvSpPr>
        <p:spPr>
          <a:xfrm>
            <a:off x="426720" y="6010656"/>
            <a:ext cx="11338560" cy="341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33" i="1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Castle Rock (Nov), Point Reyes (Apr) &amp; Mt. Madonna (Apr) are in planning  ·  Summer Camp 2027 — poll in progress</a:t>
            </a:r>
            <a:endParaRPr lang="en-US" sz="113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0A757-0F9C-C077-AA5E-200E07F93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F3AE888-9951-BE88-E914-D890F75F14D7}"/>
              </a:ext>
            </a:extLst>
          </p:cNvPr>
          <p:cNvSpPr/>
          <p:nvPr/>
        </p:nvSpPr>
        <p:spPr>
          <a:xfrm>
            <a:off x="365760" y="274320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Overview of Calendar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76F4DE8-1222-BE37-7370-684A33889433}"/>
              </a:ext>
            </a:extLst>
          </p:cNvPr>
          <p:cNvSpPr/>
          <p:nvPr/>
        </p:nvSpPr>
        <p:spPr>
          <a:xfrm>
            <a:off x="640080" y="914399"/>
            <a:ext cx="10058400" cy="431337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</a:rPr>
              <a:t>Merit Badge Sessions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Organized Advancement opportunities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This session the Merit Badge Counselors will be offering: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Camping	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Citizenship in the Nation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Citizenship in the World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Electricity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Personal Fitness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Programming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</a:t>
            </a:r>
          </a:p>
          <a:p>
            <a:r>
              <a:rPr lang="en-US" sz="2000" dirty="0">
                <a:solidFill>
                  <a:schemeClr val="bg1"/>
                </a:solidFill>
              </a:rPr>
              <a:t>Fall session begins Aug 31</a:t>
            </a:r>
            <a:r>
              <a:rPr lang="en-US" sz="2000" baseline="30000" dirty="0">
                <a:solidFill>
                  <a:schemeClr val="bg1"/>
                </a:solidFill>
              </a:rPr>
              <a:t>st</a:t>
            </a:r>
            <a:r>
              <a:rPr lang="en-US" sz="2000" dirty="0">
                <a:solidFill>
                  <a:schemeClr val="bg1"/>
                </a:solidFill>
              </a:rPr>
              <a:t> – Sign ups are open via Sign Up Genius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5909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BC4EC-054F-04B0-7F81-8DCD728D2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10E3B19-D604-0893-F15C-60B86726E262}"/>
              </a:ext>
            </a:extLst>
          </p:cNvPr>
          <p:cNvSpPr/>
          <p:nvPr/>
        </p:nvSpPr>
        <p:spPr>
          <a:xfrm>
            <a:off x="365760" y="274320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Overview of Calendar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F455245-A6DE-F80B-B540-04AF870FFEFC}"/>
              </a:ext>
            </a:extLst>
          </p:cNvPr>
          <p:cNvSpPr/>
          <p:nvPr/>
        </p:nvSpPr>
        <p:spPr>
          <a:xfrm>
            <a:off x="640080" y="914400"/>
            <a:ext cx="10058400" cy="3149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</a:rPr>
              <a:t>Courts of Honor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Recognition of Scout achievements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#1 – Monday, October 12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, 2026</a:t>
            </a:r>
          </a:p>
          <a:p>
            <a:r>
              <a:rPr lang="en-US" sz="2000" dirty="0">
                <a:solidFill>
                  <a:schemeClr val="bg1"/>
                </a:solidFill>
              </a:rPr>
              <a:t>	#2 – Monday, February 8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, 2027</a:t>
            </a:r>
          </a:p>
          <a:p>
            <a:r>
              <a:rPr lang="en-US" sz="2000" dirty="0">
                <a:solidFill>
                  <a:schemeClr val="bg1"/>
                </a:solidFill>
              </a:rPr>
              <a:t>	#3 – Monday, May 10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, 2027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57AF85-FF3D-84AC-38BB-95D35804469F}"/>
              </a:ext>
            </a:extLst>
          </p:cNvPr>
          <p:cNvSpPr txBox="1"/>
          <p:nvPr/>
        </p:nvSpPr>
        <p:spPr>
          <a:xfrm>
            <a:off x="6659592" y="3536830"/>
            <a:ext cx="39393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C000"/>
                </a:solidFill>
              </a:rPr>
              <a:t>Additional note: </a:t>
            </a:r>
            <a:r>
              <a:rPr lang="en-US" i="1" dirty="0">
                <a:solidFill>
                  <a:schemeClr val="bg1"/>
                </a:solidFill>
              </a:rPr>
              <a:t>Please help your son use </a:t>
            </a:r>
            <a:r>
              <a:rPr lang="en-US" i="1" dirty="0" err="1">
                <a:solidFill>
                  <a:schemeClr val="bg1"/>
                </a:solidFill>
              </a:rPr>
              <a:t>Scoutbook</a:t>
            </a:r>
            <a:r>
              <a:rPr lang="en-US" i="1" dirty="0">
                <a:solidFill>
                  <a:schemeClr val="bg1"/>
                </a:solidFill>
              </a:rPr>
              <a:t> to synchronize online sign-offs with the physical book. This helps the SPL/SM reliably plan troop and meeting activities.</a:t>
            </a:r>
          </a:p>
        </p:txBody>
      </p:sp>
    </p:spTree>
    <p:extLst>
      <p:ext uri="{BB962C8B-B14F-4D97-AF65-F5344CB8AC3E}">
        <p14:creationId xmlns:p14="http://schemas.microsoft.com/office/powerpoint/2010/main" val="3640773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D8EF4-E63D-79EB-24E7-EA695FD22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7254973-C7B2-E207-BAA1-A46C83CA7D88}"/>
              </a:ext>
            </a:extLst>
          </p:cNvPr>
          <p:cNvSpPr/>
          <p:nvPr/>
        </p:nvSpPr>
        <p:spPr>
          <a:xfrm>
            <a:off x="365760" y="274320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Overview of Calendar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471123-9DE1-2A16-C1D4-1EEB76DFF32B}"/>
              </a:ext>
            </a:extLst>
          </p:cNvPr>
          <p:cNvSpPr/>
          <p:nvPr/>
        </p:nvSpPr>
        <p:spPr>
          <a:xfrm>
            <a:off x="640081" y="1450108"/>
            <a:ext cx="5455920" cy="352908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</a:rPr>
              <a:t>Open House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Recruiting - getting to know Webelos and interested future Scouts 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Calero County Park – October 17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, 2026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Kayaking, canoeing, and BBQ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FD3817-EAF9-D57C-3E3E-3938FEF38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0" y="429171"/>
            <a:ext cx="4068059" cy="599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28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50976"/>
          </a:xfrm>
          <a:prstGeom prst="rect">
            <a:avLst/>
          </a:prstGeom>
          <a:solidFill>
            <a:srgbClr val="1B3A2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" name="Shape 1"/>
          <p:cNvSpPr/>
          <p:nvPr/>
        </p:nvSpPr>
        <p:spPr>
          <a:xfrm>
            <a:off x="0" y="950976"/>
            <a:ext cx="12192000" cy="73152"/>
          </a:xfrm>
          <a:prstGeom prst="rect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426720" y="0"/>
            <a:ext cx="1133856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📋  NEW: Sign-Ups, Fees &amp; Campout Expectations (Soft Launch)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26720" y="1158240"/>
            <a:ext cx="536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333" b="1" kern="0" spc="2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SIGN-UP TIMELINE (every campout)</a:t>
            </a:r>
            <a:endParaRPr lang="en-US" sz="1333" dirty="0"/>
          </a:p>
        </p:txBody>
      </p:sp>
      <p:sp>
        <p:nvSpPr>
          <p:cNvPr id="6" name="Shape 4"/>
          <p:cNvSpPr/>
          <p:nvPr/>
        </p:nvSpPr>
        <p:spPr>
          <a:xfrm>
            <a:off x="512064" y="1914144"/>
            <a:ext cx="24384" cy="487680"/>
          </a:xfrm>
          <a:prstGeom prst="rect">
            <a:avLst/>
          </a:prstGeom>
          <a:solidFill>
            <a:srgbClr val="BDBDBD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7" name="Shape 5"/>
          <p:cNvSpPr/>
          <p:nvPr/>
        </p:nvSpPr>
        <p:spPr>
          <a:xfrm>
            <a:off x="426720" y="1719072"/>
            <a:ext cx="207264" cy="20726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768096" y="1645920"/>
            <a:ext cx="5023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33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Sign-up link opens</a:t>
            </a:r>
            <a:endParaRPr lang="en-US" sz="1533" dirty="0"/>
          </a:p>
        </p:txBody>
      </p:sp>
      <p:sp>
        <p:nvSpPr>
          <p:cNvPr id="9" name="Text 7"/>
          <p:cNvSpPr/>
          <p:nvPr/>
        </p:nvSpPr>
        <p:spPr>
          <a:xfrm>
            <a:off x="768096" y="1901952"/>
            <a:ext cx="5023104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33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Monday, 3 weeks (21 days) before the campout</a:t>
            </a:r>
            <a:endParaRPr lang="en-US" sz="1333" dirty="0">
              <a:solidFill>
                <a:schemeClr val="bg1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512064" y="2621280"/>
            <a:ext cx="24384" cy="487680"/>
          </a:xfrm>
          <a:prstGeom prst="rect">
            <a:avLst/>
          </a:prstGeom>
          <a:solidFill>
            <a:srgbClr val="BDBDBD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1" name="Shape 9"/>
          <p:cNvSpPr/>
          <p:nvPr/>
        </p:nvSpPr>
        <p:spPr>
          <a:xfrm>
            <a:off x="426720" y="2426208"/>
            <a:ext cx="207264" cy="20726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768096" y="2353056"/>
            <a:ext cx="5023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33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Fees due</a:t>
            </a:r>
            <a:endParaRPr lang="en-US" sz="1533" dirty="0"/>
          </a:p>
        </p:txBody>
      </p:sp>
      <p:sp>
        <p:nvSpPr>
          <p:cNvPr id="13" name="Text 11"/>
          <p:cNvSpPr/>
          <p:nvPr/>
        </p:nvSpPr>
        <p:spPr>
          <a:xfrm>
            <a:off x="768096" y="2609088"/>
            <a:ext cx="5023104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33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Monday of the week before the campout</a:t>
            </a:r>
            <a:endParaRPr lang="en-US" sz="1333" dirty="0">
              <a:solidFill>
                <a:schemeClr val="bg1"/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12064" y="3328416"/>
            <a:ext cx="24384" cy="487680"/>
          </a:xfrm>
          <a:prstGeom prst="rect">
            <a:avLst/>
          </a:prstGeom>
          <a:solidFill>
            <a:srgbClr val="BDBDBD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5" name="Shape 13"/>
          <p:cNvSpPr/>
          <p:nvPr/>
        </p:nvSpPr>
        <p:spPr>
          <a:xfrm>
            <a:off x="426720" y="3133344"/>
            <a:ext cx="207264" cy="20726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6" name="Text 14"/>
          <p:cNvSpPr/>
          <p:nvPr/>
        </p:nvSpPr>
        <p:spPr>
          <a:xfrm>
            <a:off x="768096" y="3060192"/>
            <a:ext cx="5023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33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Roster freezes</a:t>
            </a:r>
            <a:endParaRPr lang="en-US" sz="1533" dirty="0"/>
          </a:p>
        </p:txBody>
      </p:sp>
      <p:sp>
        <p:nvSpPr>
          <p:cNvPr id="17" name="Text 15"/>
          <p:cNvSpPr/>
          <p:nvPr/>
        </p:nvSpPr>
        <p:spPr>
          <a:xfrm>
            <a:off x="768096" y="3316224"/>
            <a:ext cx="5023104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33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deadline — unpaid spots are released</a:t>
            </a:r>
            <a:endParaRPr lang="en-US" sz="1333" dirty="0">
              <a:solidFill>
                <a:schemeClr val="bg1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12064" y="4035552"/>
            <a:ext cx="24384" cy="487680"/>
          </a:xfrm>
          <a:prstGeom prst="rect">
            <a:avLst/>
          </a:prstGeom>
          <a:solidFill>
            <a:srgbClr val="BDBDBD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9" name="Shape 17"/>
          <p:cNvSpPr/>
          <p:nvPr/>
        </p:nvSpPr>
        <p:spPr>
          <a:xfrm>
            <a:off x="426720" y="3840480"/>
            <a:ext cx="207264" cy="20726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768096" y="3767328"/>
            <a:ext cx="5023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33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Assignments emailed</a:t>
            </a:r>
            <a:endParaRPr lang="en-US" sz="1533" dirty="0"/>
          </a:p>
        </p:txBody>
      </p:sp>
      <p:sp>
        <p:nvSpPr>
          <p:cNvPr id="21" name="Text 19"/>
          <p:cNvSpPr/>
          <p:nvPr/>
        </p:nvSpPr>
        <p:spPr>
          <a:xfrm>
            <a:off x="768096" y="4023360"/>
            <a:ext cx="5023104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33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Sunday before the campout (carpool, meals, duties)</a:t>
            </a:r>
            <a:endParaRPr lang="en-US" sz="1333" dirty="0">
              <a:solidFill>
                <a:schemeClr val="bg1"/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26720" y="4547616"/>
            <a:ext cx="207264" cy="20726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768096" y="4474464"/>
            <a:ext cx="50231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33" b="1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Refund cutoff</a:t>
            </a:r>
            <a:endParaRPr lang="en-US" sz="1533" dirty="0"/>
          </a:p>
        </p:txBody>
      </p:sp>
      <p:sp>
        <p:nvSpPr>
          <p:cNvPr id="24" name="Text 22"/>
          <p:cNvSpPr/>
          <p:nvPr/>
        </p:nvSpPr>
        <p:spPr>
          <a:xfrm>
            <a:off x="768096" y="4730496"/>
            <a:ext cx="5023104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333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of the campout week — no refunds after this</a:t>
            </a:r>
            <a:endParaRPr lang="en-US" sz="1333" dirty="0">
              <a:solidFill>
                <a:schemeClr val="bg1"/>
              </a:solidFill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156960" y="1121664"/>
            <a:ext cx="5608320" cy="1926336"/>
          </a:xfrm>
          <a:prstGeom prst="roundRect">
            <a:avLst>
              <a:gd name="adj" fmla="val 5063"/>
            </a:avLst>
          </a:prstGeom>
          <a:solidFill>
            <a:srgbClr val="E8F5E9"/>
          </a:solidFill>
          <a:ln w="127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6" name="Text 24"/>
          <p:cNvSpPr/>
          <p:nvPr/>
        </p:nvSpPr>
        <p:spPr>
          <a:xfrm>
            <a:off x="6376416" y="1231392"/>
            <a:ext cx="524256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💳  PAYMENT</a:t>
            </a:r>
            <a:endParaRPr lang="en-US" sz="1333" dirty="0"/>
          </a:p>
        </p:txBody>
      </p:sp>
      <p:sp>
        <p:nvSpPr>
          <p:cNvPr id="27" name="Text 25"/>
          <p:cNvSpPr/>
          <p:nvPr/>
        </p:nvSpPr>
        <p:spPr>
          <a:xfrm>
            <a:off x="6400800" y="1633728"/>
            <a:ext cx="521817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Fee per trip is announced when sign-ups open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00800" y="1962912"/>
            <a:ext cx="521817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Zelle — preferred, no extra charge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400800" y="2292096"/>
            <a:ext cx="521817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PayPal — 3.5% surcharge applies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400800" y="2621280"/>
            <a:ext cx="521817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 payment by deadline = no spot on the roster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156960" y="3230880"/>
            <a:ext cx="5608320" cy="2340864"/>
          </a:xfrm>
          <a:prstGeom prst="roundRect">
            <a:avLst>
              <a:gd name="adj" fmla="val 4167"/>
            </a:avLst>
          </a:prstGeom>
          <a:solidFill>
            <a:srgbClr val="FFF8E1"/>
          </a:solidFill>
          <a:ln w="127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6376416" y="3340608"/>
            <a:ext cx="524256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kern="0" spc="267" dirty="0">
                <a:solidFill>
                  <a:srgbClr val="8A6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🏕️  CAMPOUT EXPECTATIONS</a:t>
            </a:r>
            <a:endParaRPr lang="en-US" sz="1333" dirty="0"/>
          </a:p>
        </p:txBody>
      </p:sp>
      <p:sp>
        <p:nvSpPr>
          <p:cNvPr id="33" name="Text 31"/>
          <p:cNvSpPr/>
          <p:nvPr/>
        </p:nvSpPr>
        <p:spPr>
          <a:xfrm>
            <a:off x="6400800" y="3742944"/>
            <a:ext cx="521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Follow all Scoutmaster / ASM instructions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6400800" y="4084320"/>
            <a:ext cx="521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Scout Oath &amp; Law apply at all times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400800" y="4425696"/>
            <a:ext cx="521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Leave No Trace — pack in, pack out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00800" y="4767072"/>
            <a:ext cx="521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 personal electronics at campsite (cameras OK)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6400800" y="5108448"/>
            <a:ext cx="52181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Health forms required before departure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85247" y="274320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Increased Expectations and Clarity (Soft Launch)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473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</a:rPr>
              <a:t>Camping Sign-Ups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Earlier commitments help planning and safety</a:t>
            </a:r>
          </a:p>
          <a:p>
            <a:r>
              <a:rPr lang="en-US" sz="2000" dirty="0">
                <a:solidFill>
                  <a:schemeClr val="bg1"/>
                </a:solidFill>
              </a:rPr>
              <a:t>• Clear and consistent policies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i="1" u="sng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Reminder: Pack checks are mandatory!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C000"/>
                </a:solidFill>
              </a:rPr>
              <a:t>Driving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Families should expect to help drive </a:t>
            </a:r>
            <a:r>
              <a:rPr lang="en-US" sz="2000" u="sng" dirty="0">
                <a:solidFill>
                  <a:schemeClr val="bg1"/>
                </a:solidFill>
              </a:rPr>
              <a:t>every other campout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74320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Dues to BSA and Troop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40080" y="1097279"/>
            <a:ext cx="10058400" cy="328493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Troop dues remain $145 this year, payable to Troop 290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• Supports troop operations and registration costs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•Please also complete annual BSA re-registration when BSA notifies you</a:t>
            </a:r>
          </a:p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50976"/>
          </a:xfrm>
          <a:prstGeom prst="rect">
            <a:avLst/>
          </a:prstGeom>
          <a:solidFill>
            <a:srgbClr val="1B3A20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" name="Shape 1"/>
          <p:cNvSpPr/>
          <p:nvPr/>
        </p:nvSpPr>
        <p:spPr>
          <a:xfrm>
            <a:off x="0" y="950976"/>
            <a:ext cx="12192000" cy="73152"/>
          </a:xfrm>
          <a:prstGeom prst="rect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426720" y="0"/>
            <a:ext cx="11338560" cy="9509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🙌  How You Can Help — We Need You!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26720" y="1219200"/>
            <a:ext cx="5547360" cy="4413504"/>
          </a:xfrm>
          <a:prstGeom prst="roundRect">
            <a:avLst>
              <a:gd name="adj" fmla="val 2762"/>
            </a:avLst>
          </a:prstGeom>
          <a:solidFill>
            <a:srgbClr val="E8F5E9"/>
          </a:solidFill>
          <a:ln w="25400">
            <a:solidFill>
              <a:srgbClr val="2E7D3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" name="Shape 4"/>
          <p:cNvSpPr/>
          <p:nvPr/>
        </p:nvSpPr>
        <p:spPr>
          <a:xfrm>
            <a:off x="2657856" y="1389888"/>
            <a:ext cx="1072896" cy="1072896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2657856" y="1389888"/>
            <a:ext cx="1072896" cy="1072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🚗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46176" y="2560320"/>
            <a:ext cx="510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67" b="1" dirty="0">
                <a:solidFill>
                  <a:srgbClr val="1B3A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Volunteer to Drive</a:t>
            </a:r>
            <a:endParaRPr lang="en-US" sz="2267" dirty="0"/>
          </a:p>
        </p:txBody>
      </p:sp>
      <p:sp>
        <p:nvSpPr>
          <p:cNvPr id="9" name="Shape 7"/>
          <p:cNvSpPr/>
          <p:nvPr/>
        </p:nvSpPr>
        <p:spPr>
          <a:xfrm>
            <a:off x="694944" y="3230880"/>
            <a:ext cx="146304" cy="14630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938784" y="3169920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campouts need 4–6 drivers</a:t>
            </a:r>
            <a:endParaRPr lang="en-US" sz="1467" dirty="0"/>
          </a:p>
        </p:txBody>
      </p:sp>
      <p:sp>
        <p:nvSpPr>
          <p:cNvPr id="11" name="Shape 9"/>
          <p:cNvSpPr/>
          <p:nvPr/>
        </p:nvSpPr>
        <p:spPr>
          <a:xfrm>
            <a:off x="694944" y="3669792"/>
            <a:ext cx="146304" cy="14630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938784" y="3608832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 scouts to the trailhead / campsite</a:t>
            </a:r>
            <a:endParaRPr lang="en-US" sz="1467" dirty="0"/>
          </a:p>
        </p:txBody>
      </p:sp>
      <p:sp>
        <p:nvSpPr>
          <p:cNvPr id="13" name="Shape 11"/>
          <p:cNvSpPr/>
          <p:nvPr/>
        </p:nvSpPr>
        <p:spPr>
          <a:xfrm>
            <a:off x="694944" y="4108704"/>
            <a:ext cx="146304" cy="14630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4" name="Text 12"/>
          <p:cNvSpPr/>
          <p:nvPr/>
        </p:nvSpPr>
        <p:spPr>
          <a:xfrm>
            <a:off x="938784" y="4047744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Carpool details sent the Sunday before each trip</a:t>
            </a:r>
            <a:endParaRPr lang="en-US" sz="1467" dirty="0"/>
          </a:p>
        </p:txBody>
      </p:sp>
      <p:sp>
        <p:nvSpPr>
          <p:cNvPr id="15" name="Shape 13"/>
          <p:cNvSpPr/>
          <p:nvPr/>
        </p:nvSpPr>
        <p:spPr>
          <a:xfrm>
            <a:off x="694944" y="4547616"/>
            <a:ext cx="146304" cy="14630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6" name="Text 14"/>
          <p:cNvSpPr/>
          <p:nvPr/>
        </p:nvSpPr>
        <p:spPr>
          <a:xfrm>
            <a:off x="938784" y="4486656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 license &amp; insurance is all you need</a:t>
            </a:r>
            <a:endParaRPr lang="en-US" sz="1467" dirty="0"/>
          </a:p>
        </p:txBody>
      </p:sp>
      <p:sp>
        <p:nvSpPr>
          <p:cNvPr id="17" name="Shape 15"/>
          <p:cNvSpPr/>
          <p:nvPr/>
        </p:nvSpPr>
        <p:spPr>
          <a:xfrm>
            <a:off x="694944" y="4986528"/>
            <a:ext cx="146304" cy="146304"/>
          </a:xfrm>
          <a:prstGeom prst="ellips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938784" y="4925568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Can't do every trip? Even one outing helps!</a:t>
            </a:r>
            <a:endParaRPr lang="en-US" sz="1467" dirty="0"/>
          </a:p>
        </p:txBody>
      </p:sp>
      <p:sp>
        <p:nvSpPr>
          <p:cNvPr id="19" name="Shape 17"/>
          <p:cNvSpPr/>
          <p:nvPr/>
        </p:nvSpPr>
        <p:spPr>
          <a:xfrm>
            <a:off x="6217920" y="1219200"/>
            <a:ext cx="5547360" cy="4413504"/>
          </a:xfrm>
          <a:prstGeom prst="roundRect">
            <a:avLst>
              <a:gd name="adj" fmla="val 2762"/>
            </a:avLst>
          </a:prstGeom>
          <a:solidFill>
            <a:srgbClr val="FFF8E1"/>
          </a:solidFill>
          <a:ln w="25400">
            <a:solidFill>
              <a:srgbClr val="F9A82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Shape 18"/>
          <p:cNvSpPr/>
          <p:nvPr/>
        </p:nvSpPr>
        <p:spPr>
          <a:xfrm>
            <a:off x="8449056" y="1389888"/>
            <a:ext cx="1072896" cy="1072896"/>
          </a:xfrm>
          <a:prstGeom prst="ellipse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8449056" y="1389888"/>
            <a:ext cx="1072896" cy="1072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</a:rPr>
              <a:t>📋</a:t>
            </a:r>
            <a:endParaRPr lang="en-US" sz="3200" dirty="0"/>
          </a:p>
        </p:txBody>
      </p:sp>
      <p:sp>
        <p:nvSpPr>
          <p:cNvPr id="22" name="Text 20"/>
          <p:cNvSpPr/>
          <p:nvPr/>
        </p:nvSpPr>
        <p:spPr>
          <a:xfrm>
            <a:off x="6437376" y="2560320"/>
            <a:ext cx="510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267" b="1" dirty="0">
                <a:solidFill>
                  <a:srgbClr val="1B3A2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Become a Registered Adult</a:t>
            </a:r>
            <a:endParaRPr lang="en-US" sz="2267" dirty="0"/>
          </a:p>
        </p:txBody>
      </p:sp>
      <p:sp>
        <p:nvSpPr>
          <p:cNvPr id="23" name="Shape 21"/>
          <p:cNvSpPr/>
          <p:nvPr/>
        </p:nvSpPr>
        <p:spPr>
          <a:xfrm>
            <a:off x="6486144" y="3230880"/>
            <a:ext cx="146304" cy="146304"/>
          </a:xfrm>
          <a:prstGeom prst="ellipse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4" name="Text 22"/>
          <p:cNvSpPr/>
          <p:nvPr/>
        </p:nvSpPr>
        <p:spPr>
          <a:xfrm>
            <a:off x="6729984" y="3169920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BSA rules require registered adults on every trip</a:t>
            </a:r>
            <a:endParaRPr lang="en-US" sz="1467" dirty="0"/>
          </a:p>
        </p:txBody>
      </p:sp>
      <p:sp>
        <p:nvSpPr>
          <p:cNvPr id="25" name="Shape 23"/>
          <p:cNvSpPr/>
          <p:nvPr/>
        </p:nvSpPr>
        <p:spPr>
          <a:xfrm>
            <a:off x="6486144" y="3669792"/>
            <a:ext cx="146304" cy="146304"/>
          </a:xfrm>
          <a:prstGeom prst="ellipse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6" name="Text 24"/>
          <p:cNvSpPr/>
          <p:nvPr/>
        </p:nvSpPr>
        <p:spPr>
          <a:xfrm>
            <a:off x="6729984" y="3608832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need backup adults in case a leader can't attend</a:t>
            </a:r>
            <a:endParaRPr lang="en-US" sz="1467" dirty="0"/>
          </a:p>
        </p:txBody>
      </p:sp>
      <p:sp>
        <p:nvSpPr>
          <p:cNvPr id="27" name="Shape 25"/>
          <p:cNvSpPr/>
          <p:nvPr/>
        </p:nvSpPr>
        <p:spPr>
          <a:xfrm>
            <a:off x="6486144" y="4108704"/>
            <a:ext cx="146304" cy="146304"/>
          </a:xfrm>
          <a:prstGeom prst="ellipse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8" name="Text 26"/>
          <p:cNvSpPr/>
          <p:nvPr/>
        </p:nvSpPr>
        <p:spPr>
          <a:xfrm>
            <a:off x="6729984" y="4047744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BSA membership + Youth Protection Training</a:t>
            </a:r>
            <a:endParaRPr lang="en-US" sz="1467" dirty="0"/>
          </a:p>
        </p:txBody>
      </p:sp>
      <p:sp>
        <p:nvSpPr>
          <p:cNvPr id="29" name="Shape 27"/>
          <p:cNvSpPr/>
          <p:nvPr/>
        </p:nvSpPr>
        <p:spPr>
          <a:xfrm>
            <a:off x="6486144" y="4547616"/>
            <a:ext cx="146304" cy="146304"/>
          </a:xfrm>
          <a:prstGeom prst="ellipse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0" name="Text 28"/>
          <p:cNvSpPr/>
          <p:nvPr/>
        </p:nvSpPr>
        <p:spPr>
          <a:xfrm>
            <a:off x="6729984" y="4486656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YPT is free, online, takes about 90 minutes</a:t>
            </a:r>
            <a:endParaRPr lang="en-US" sz="1467" dirty="0"/>
          </a:p>
        </p:txBody>
      </p:sp>
      <p:sp>
        <p:nvSpPr>
          <p:cNvPr id="31" name="Shape 29"/>
          <p:cNvSpPr/>
          <p:nvPr/>
        </p:nvSpPr>
        <p:spPr>
          <a:xfrm>
            <a:off x="6486144" y="4986528"/>
            <a:ext cx="146304" cy="146304"/>
          </a:xfrm>
          <a:prstGeom prst="ellipse">
            <a:avLst/>
          </a:prstGeom>
          <a:solidFill>
            <a:srgbClr val="F9A825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2" name="Text 30"/>
          <p:cNvSpPr/>
          <p:nvPr/>
        </p:nvSpPr>
        <p:spPr>
          <a:xfrm>
            <a:off x="6729984" y="4925568"/>
            <a:ext cx="486460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2632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to any ASM — we'll walk you through it!</a:t>
            </a:r>
            <a:endParaRPr lang="en-US" sz="1467" dirty="0"/>
          </a:p>
        </p:txBody>
      </p:sp>
      <p:sp>
        <p:nvSpPr>
          <p:cNvPr id="33" name="Text 31"/>
          <p:cNvSpPr/>
          <p:nvPr/>
        </p:nvSpPr>
        <p:spPr>
          <a:xfrm>
            <a:off x="426720" y="5852160"/>
            <a:ext cx="11338560" cy="3901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00" i="1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Find any ASM or SM at the next troop meeting — every volunteer makes a real difference!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74320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Committee Updates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510683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Update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Committees are at work and planning, meeting roughly each month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Upcoming Parent Meeting Nights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Committee onboarding and planning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#1 – Tonight!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#2 – January 11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	#3 – April 19</a:t>
            </a:r>
            <a:r>
              <a:rPr lang="en-US" sz="2000" baseline="30000" dirty="0">
                <a:solidFill>
                  <a:schemeClr val="bg1"/>
                </a:solidFill>
              </a:rPr>
              <a:t>th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Summer Camp planning – Vote for the camp and the week 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Call for Volunteers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Remaining volunteers are still needed – Every family find a role to contribute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A5CBF-48C4-E8AE-25F6-793F5FE3F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E2CEF69-E947-318F-5FB7-AFCEB558E55E}"/>
              </a:ext>
            </a:extLst>
          </p:cNvPr>
          <p:cNvSpPr/>
          <p:nvPr/>
        </p:nvSpPr>
        <p:spPr>
          <a:xfrm>
            <a:off x="365760" y="274320"/>
            <a:ext cx="10972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4E79"/>
                </a:solidFill>
              </a:rPr>
              <a:t>Troop 290 Leadership Contacts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81635F1-C55D-F5B2-F798-74E56C7EEA38}"/>
              </a:ext>
            </a:extLst>
          </p:cNvPr>
          <p:cNvSpPr/>
          <p:nvPr/>
        </p:nvSpPr>
        <p:spPr>
          <a:xfrm>
            <a:off x="640080" y="914399"/>
            <a:ext cx="10058400" cy="41521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Thank you! Questions? Discuss ways to pitch in?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Committee Chair: Jeff Raegen; jeff.raegen@gmail.com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• Scoutmaster: Tom Lattie; scoutmasterlattie@gmail.com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356144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76</TotalTime>
  <Words>917</Words>
  <Application>Microsoft Office PowerPoint</Application>
  <PresentationFormat>Widescreen</PresentationFormat>
  <Paragraphs>173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Cambria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Raegen, Jeffrey T</dc:creator>
  <cp:lastModifiedBy>Raegen, Jeffrey T</cp:lastModifiedBy>
  <cp:revision>5</cp:revision>
  <dcterms:created xsi:type="dcterms:W3CDTF">2026-08-24T02:55:55Z</dcterms:created>
  <dcterms:modified xsi:type="dcterms:W3CDTF">2026-08-25T00:16:44Z</dcterms:modified>
</cp:coreProperties>
</file>